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home.llc/housing-market-insights/" TargetMode="External" Type="http://schemas.openxmlformats.org/officeDocument/2006/relationships/hyperlink"/><Relationship Id="rId3" Target="https://www.jpmorgan.com/insights/global-research/real-estate/us-housing-risk" TargetMode="External" Type="http://schemas.openxmlformats.org/officeDocument/2006/relationships/hyperlink"/><Relationship Id="rId4" Target="https://am.jpmorgan.com/us/en/asset-management/institutional/insights/market-insights/market-updates/on-the-minds-of-investors/impact-of-interest-rates-on-house-prices/" TargetMode="External" Type="http://schemas.openxmlformats.org/officeDocument/2006/relationships/hyperlink"/><Relationship Id="rId5" Target="https://sgp.fas.org/crs/misc/IF11327.pdf" TargetMode="External" Type="http://schemas.openxmlformats.org/officeDocument/2006/relationships/hyperlink"/><Relationship Id="rId6" Target="https://www.investopedia.com/ask/answers/040215/how-does-law-supply-and-demand-affect-housing-market.asp" TargetMode="External" Type="http://schemas.openxmlformats.org/officeDocument/2006/relationships/hyperlink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2" Target="../media/image5.jpeg" Type="http://schemas.openxmlformats.org/officeDocument/2006/relationships/image"/><Relationship Id="rId3" Target="https://www.kaggle.com/code/yogeshpatil17/us-housing-analysis-2003-to-2023" TargetMode="External" Type="http://schemas.openxmlformats.org/officeDocument/2006/relationships/hyperlink"/><Relationship Id="rId4" Target="https://public.tableau.com/app/profile/yogesh.patil6072/viz/USHousingMarketDashboard/USHousingMarketDashboard" TargetMode="External" Type="http://schemas.openxmlformats.org/officeDocument/2006/relationships/hyperlink"/><Relationship Id="rId5" Target="https://www.kaggle.com/code/yogeshpatil17/us-housing-analysis-2003-to-2023" TargetMode="External" Type="http://schemas.openxmlformats.org/officeDocument/2006/relationships/hyperlink"/><Relationship Id="rId6" Target="https://public.tableau.com/app/profile/yogesh.patil6072/viz/USHousingMarketDashboard/USHousingMarketDashboard" TargetMode="External" Type="http://schemas.openxmlformats.org/officeDocument/2006/relationships/hyperlink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8301907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8402363" y="0"/>
            <a:ext cx="1483274" cy="1483115"/>
          </a:xfrm>
          <a:prstGeom prst="rect">
            <a:avLst/>
          </a:prstGeom>
          <a:solidFill>
            <a:srgbClr val="D0CCB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521710" y="2292500"/>
            <a:ext cx="15244580" cy="3979855"/>
            <a:chOff x="0" y="0"/>
            <a:chExt cx="20326107" cy="530647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848002" y="-76200"/>
              <a:ext cx="1663010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D0CCB9"/>
                  </a:solidFill>
                  <a:latin typeface="Roboto"/>
                </a:rPr>
                <a:t>USA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55149"/>
              <a:ext cx="20326107" cy="4251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spc="359">
                  <a:solidFill>
                    <a:srgbClr val="D9DFDB"/>
                  </a:solidFill>
                  <a:latin typeface="Roboto Bold"/>
                </a:rPr>
                <a:t>HOUSING MARKET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07711" y="8970002"/>
            <a:ext cx="12472577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196">
                <a:solidFill>
                  <a:srgbClr val="D9DFDB"/>
                </a:solidFill>
                <a:latin typeface="Roboto"/>
              </a:rPr>
              <a:t>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07711" y="7545118"/>
            <a:ext cx="12472577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196">
                <a:solidFill>
                  <a:srgbClr val="D9DFDB"/>
                </a:solidFill>
                <a:latin typeface="Roboto"/>
              </a:rPr>
              <a:t>YOGESH PATIL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659131" y="261096"/>
            <a:ext cx="969738" cy="960922"/>
          </a:xfrm>
          <a:custGeom>
            <a:avLst/>
            <a:gdLst/>
            <a:ahLst/>
            <a:cxnLst/>
            <a:rect r="r" b="b" t="t" l="l"/>
            <a:pathLst>
              <a:path h="960922" w="969738">
                <a:moveTo>
                  <a:pt x="0" y="0"/>
                </a:moveTo>
                <a:lnTo>
                  <a:pt x="969738" y="0"/>
                </a:lnTo>
                <a:lnTo>
                  <a:pt x="969738" y="960922"/>
                </a:lnTo>
                <a:lnTo>
                  <a:pt x="0" y="960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8385" y="0"/>
            <a:ext cx="9479615" cy="10287000"/>
            <a:chOff x="0" y="0"/>
            <a:chExt cx="249668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66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96689">
                  <a:moveTo>
                    <a:pt x="0" y="0"/>
                  </a:moveTo>
                  <a:lnTo>
                    <a:pt x="2496689" y="0"/>
                  </a:lnTo>
                  <a:lnTo>
                    <a:pt x="24966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496689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8808385" cy="10287000"/>
          </a:xfrm>
          <a:custGeom>
            <a:avLst/>
            <a:gdLst/>
            <a:ahLst/>
            <a:cxnLst/>
            <a:rect r="r" b="b" t="t" l="l"/>
            <a:pathLst>
              <a:path h="10287000" w="8808385">
                <a:moveTo>
                  <a:pt x="0" y="0"/>
                </a:moveTo>
                <a:lnTo>
                  <a:pt x="8808385" y="0"/>
                </a:lnTo>
                <a:lnTo>
                  <a:pt x="88083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37644" t="0" r="-3764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1421" y="2955404"/>
            <a:ext cx="7086285" cy="3918992"/>
            <a:chOff x="0" y="0"/>
            <a:chExt cx="9448379" cy="522532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9448379" cy="176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spc="81">
                  <a:solidFill>
                    <a:srgbClr val="212932"/>
                  </a:solidFill>
                  <a:latin typeface="Roboto Bold"/>
                </a:rPr>
                <a:t>SOLUTIONS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58273"/>
              <a:ext cx="9448379" cy="3067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212932"/>
                  </a:solidFill>
                  <a:latin typeface="Roboto"/>
                </a:rPr>
                <a:t>IMPLEMENT PROACTIVE MONITORING AND ADJUSTMENT STRATEGIES BASED ON ECONOMIC INDICATORS AND KEY FACTORS.</a:t>
              </a:r>
            </a:p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3186" y="2955404"/>
            <a:ext cx="7542012" cy="3461792"/>
            <a:chOff x="0" y="0"/>
            <a:chExt cx="10056016" cy="461572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10056016" cy="176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spc="81">
                  <a:solidFill>
                    <a:srgbClr val="D9DFDB"/>
                  </a:solidFill>
                  <a:latin typeface="Roboto Bold"/>
                </a:rPr>
                <a:t>CHALLENGES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58273"/>
              <a:ext cx="10056016" cy="245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D9DFDB"/>
                  </a:solidFill>
                  <a:latin typeface="Roboto"/>
                </a:rPr>
                <a:t>ADDRESSING POTENTIAL SHIFTS IN THE HOUSING MARKET DUE TO ECONOMIC FLUCTUATIONS.</a:t>
              </a:r>
            </a:p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77976"/>
            <a:ext cx="12030914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spc="24">
                <a:solidFill>
                  <a:srgbClr val="D9DFDB"/>
                </a:solidFill>
                <a:latin typeface="Roboto Italics"/>
              </a:rPr>
              <a:t>Obse</a:t>
            </a:r>
            <a:r>
              <a:rPr lang="en-US" sz="2499" spc="24">
                <a:solidFill>
                  <a:srgbClr val="D9DFDB"/>
                </a:solidFill>
                <a:latin typeface="Roboto Italics"/>
              </a:rPr>
              <a:t>rved correlations with mortgage rates (weak negative), requiring attention to potential interest rate changes.</a:t>
            </a:r>
          </a:p>
          <a:p>
            <a:pPr>
              <a:lnSpc>
                <a:spcPts val="3749"/>
              </a:lnSpc>
            </a:pPr>
          </a:p>
          <a:p>
            <a:pPr>
              <a:lnSpc>
                <a:spcPts val="3749"/>
              </a:lnSpc>
            </a:pPr>
            <a:r>
              <a:rPr lang="en-US" sz="2499" spc="24">
                <a:solidFill>
                  <a:srgbClr val="D9DFDB"/>
                </a:solidFill>
                <a:latin typeface="Roboto Italics"/>
              </a:rPr>
              <a:t>Emphasized the importance of monitoring median sales prices, construction spending, and employment levels for early-warning signals.</a:t>
            </a:r>
          </a:p>
          <a:p>
            <a:pPr>
              <a:lnSpc>
                <a:spcPts val="3749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0">
            <a:off x="0" y="9029733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8700" y="0"/>
            <a:ext cx="1483274" cy="1483115"/>
          </a:xfrm>
          <a:prstGeom prst="rect">
            <a:avLst/>
          </a:prstGeom>
          <a:solidFill>
            <a:srgbClr val="D0CCB9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2367951"/>
            <a:ext cx="1153158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81">
                <a:solidFill>
                  <a:srgbClr val="D9DFDB"/>
                </a:solidFill>
                <a:latin typeface="Roboto Bold"/>
              </a:rPr>
              <a:t>CONSIDERATIONS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5468" y="261096"/>
            <a:ext cx="969738" cy="960922"/>
          </a:xfrm>
          <a:custGeom>
            <a:avLst/>
            <a:gdLst/>
            <a:ahLst/>
            <a:cxnLst/>
            <a:rect r="r" b="b" t="t" l="l"/>
            <a:pathLst>
              <a:path h="960922" w="969738">
                <a:moveTo>
                  <a:pt x="0" y="0"/>
                </a:moveTo>
                <a:lnTo>
                  <a:pt x="969738" y="0"/>
                </a:lnTo>
                <a:lnTo>
                  <a:pt x="969738" y="960922"/>
                </a:lnTo>
                <a:lnTo>
                  <a:pt x="0" y="960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029700" y="-390525"/>
            <a:ext cx="990600" cy="11163300"/>
          </a:xfrm>
          <a:prstGeom prst="rect">
            <a:avLst/>
          </a:prstGeom>
          <a:solidFill>
            <a:srgbClr val="212932">
              <a:alpha val="40784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59449" y="5191125"/>
            <a:ext cx="2305050" cy="2305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028700" y="0"/>
            <a:ext cx="1483274" cy="1483115"/>
          </a:xfrm>
          <a:prstGeom prst="rect">
            <a:avLst/>
          </a:prstGeom>
          <a:solidFill>
            <a:srgbClr val="D0CCB9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6449658" y="5191125"/>
            <a:ext cx="2305050" cy="2305050"/>
            <a:chOff x="0" y="0"/>
            <a:chExt cx="3073400" cy="30734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073400" cy="307340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0CCB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853086" y="743061"/>
              <a:ext cx="1367228" cy="1587278"/>
            </a:xfrm>
            <a:custGeom>
              <a:avLst/>
              <a:gdLst/>
              <a:ahLst/>
              <a:cxnLst/>
              <a:rect r="r" b="b" t="t" l="l"/>
              <a:pathLst>
                <a:path h="1587278" w="1367228">
                  <a:moveTo>
                    <a:pt x="0" y="0"/>
                  </a:moveTo>
                  <a:lnTo>
                    <a:pt x="1367228" y="0"/>
                  </a:lnTo>
                  <a:lnTo>
                    <a:pt x="1367228" y="1587278"/>
                  </a:lnTo>
                  <a:lnTo>
                    <a:pt x="0" y="1587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59449" y="7796179"/>
            <a:ext cx="342957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spc="24">
                <a:solidFill>
                  <a:srgbClr val="D9DFDB"/>
                </a:solidFill>
                <a:latin typeface="Roboto"/>
              </a:rPr>
              <a:t>Federal Reserve Economic Data (FRED)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49658" y="7796179"/>
            <a:ext cx="354856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spc="24">
                <a:solidFill>
                  <a:srgbClr val="D9DFDB"/>
                </a:solidFill>
                <a:latin typeface="Roboto"/>
              </a:rPr>
              <a:t>International Monetary Fund (IMF) Data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2830421"/>
            <a:ext cx="13432283" cy="2268855"/>
            <a:chOff x="0" y="0"/>
            <a:chExt cx="17909710" cy="302514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66675"/>
              <a:ext cx="17909710" cy="176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spc="81">
                  <a:solidFill>
                    <a:srgbClr val="D9DFDB"/>
                  </a:solidFill>
                  <a:latin typeface="Roboto Bold"/>
                </a:rPr>
                <a:t>DATA SOURCES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294890"/>
              <a:ext cx="17909710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915997" y="5988808"/>
            <a:ext cx="1158238" cy="709684"/>
          </a:xfrm>
          <a:custGeom>
            <a:avLst/>
            <a:gdLst/>
            <a:ahLst/>
            <a:cxnLst/>
            <a:rect r="r" b="b" t="t" l="l"/>
            <a:pathLst>
              <a:path h="709684" w="1158238">
                <a:moveTo>
                  <a:pt x="0" y="0"/>
                </a:moveTo>
                <a:lnTo>
                  <a:pt x="1158238" y="0"/>
                </a:lnTo>
                <a:lnTo>
                  <a:pt x="1158238" y="709684"/>
                </a:lnTo>
                <a:lnTo>
                  <a:pt x="0" y="709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5468" y="261096"/>
            <a:ext cx="969738" cy="960922"/>
          </a:xfrm>
          <a:custGeom>
            <a:avLst/>
            <a:gdLst/>
            <a:ahLst/>
            <a:cxnLst/>
            <a:rect r="r" b="b" t="t" l="l"/>
            <a:pathLst>
              <a:path h="960922" w="969738">
                <a:moveTo>
                  <a:pt x="0" y="0"/>
                </a:moveTo>
                <a:lnTo>
                  <a:pt x="969738" y="0"/>
                </a:lnTo>
                <a:lnTo>
                  <a:pt x="969738" y="960922"/>
                </a:lnTo>
                <a:lnTo>
                  <a:pt x="0" y="960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029733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831115"/>
            <a:ext cx="15204151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81">
                <a:solidFill>
                  <a:srgbClr val="D9DFDB"/>
                </a:solidFill>
                <a:latin typeface="Roboto Bold"/>
              </a:rPr>
              <a:t>REFERENCE AND HELPING LINKS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0"/>
            <a:ext cx="1483274" cy="1483115"/>
          </a:xfrm>
          <a:prstGeom prst="rect">
            <a:avLst/>
          </a:prstGeom>
          <a:solidFill>
            <a:srgbClr val="D0CCB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028700" y="4398440"/>
            <a:ext cx="11355706" cy="358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5849"/>
              </a:lnSpc>
              <a:buFont typeface="Arial"/>
              <a:buChar char="•"/>
            </a:pPr>
            <a:r>
              <a:rPr lang="en-US" sz="2499" spc="24" u="sng">
                <a:solidFill>
                  <a:srgbClr val="D0CCB9"/>
                </a:solidFill>
                <a:latin typeface="Roboto"/>
                <a:hlinkClick r:id="rId2" tooltip="https://home.llc/housing-market-insights/"/>
              </a:rPr>
              <a:t>Home LLC Housing Market Insights</a:t>
            </a:r>
          </a:p>
          <a:p>
            <a:pPr marL="539749" indent="-269875" lvl="1">
              <a:lnSpc>
                <a:spcPts val="5849"/>
              </a:lnSpc>
              <a:buFont typeface="Arial"/>
              <a:buChar char="•"/>
            </a:pPr>
            <a:r>
              <a:rPr lang="en-US" sz="2499" spc="24" u="sng">
                <a:solidFill>
                  <a:srgbClr val="D0CCB9"/>
                </a:solidFill>
                <a:latin typeface="Roboto"/>
                <a:hlinkClick r:id="rId3" tooltip="https://www.jpmorgan.com/insights/global-research/real-estate/us-housing-risk"/>
              </a:rPr>
              <a:t>J.P. Morgan Real Estate Insights</a:t>
            </a:r>
          </a:p>
          <a:p>
            <a:pPr marL="539749" indent="-269875" lvl="1">
              <a:lnSpc>
                <a:spcPts val="5849"/>
              </a:lnSpc>
              <a:buFont typeface="Arial"/>
              <a:buChar char="•"/>
            </a:pPr>
            <a:r>
              <a:rPr lang="en-US" sz="2499" spc="24" u="sng">
                <a:solidFill>
                  <a:srgbClr val="D0CCB9"/>
                </a:solidFill>
                <a:latin typeface="Roboto"/>
                <a:hlinkClick r:id="rId4" tooltip="https://am.jpmorgan.com/us/en/asset-management/institutional/insights/market-insights/market-updates/on-the-minds-of-investors/impact-of-interest-rates-on-house-prices/"/>
              </a:rPr>
              <a:t>Impact of Interest Rates on House Prices</a:t>
            </a:r>
          </a:p>
          <a:p>
            <a:pPr marL="539749" indent="-269875" lvl="1">
              <a:lnSpc>
                <a:spcPts val="5849"/>
              </a:lnSpc>
              <a:buFont typeface="Arial"/>
              <a:buChar char="•"/>
            </a:pPr>
            <a:r>
              <a:rPr lang="en-US" sz="2499" spc="24" u="sng">
                <a:solidFill>
                  <a:srgbClr val="D0CCB9"/>
                </a:solidFill>
                <a:latin typeface="Roboto"/>
                <a:hlinkClick r:id="rId5" tooltip="https://sgp.fas.org/crs/misc/IF11327.pdf"/>
              </a:rPr>
              <a:t>Congressional Research Service (CRS) Report</a:t>
            </a:r>
          </a:p>
          <a:p>
            <a:pPr marL="539749" indent="-269875" lvl="1">
              <a:lnSpc>
                <a:spcPts val="5849"/>
              </a:lnSpc>
              <a:buFont typeface="Arial"/>
              <a:buChar char="•"/>
            </a:pPr>
            <a:r>
              <a:rPr lang="en-US" sz="2499" spc="24" u="sng">
                <a:solidFill>
                  <a:srgbClr val="D0CCB9"/>
                </a:solidFill>
                <a:latin typeface="Roboto"/>
                <a:hlinkClick r:id="rId6" tooltip="https://www.investopedia.com/ask/answers/040215/how-does-law-supply-and-demand-affect-housing-market.asp"/>
              </a:rPr>
              <a:t>Investopedia: How Does Law of Supply and Demand Affect Housing Market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85468" y="261096"/>
            <a:ext cx="969738" cy="960922"/>
          </a:xfrm>
          <a:custGeom>
            <a:avLst/>
            <a:gdLst/>
            <a:ahLst/>
            <a:cxnLst/>
            <a:rect r="r" b="b" t="t" l="l"/>
            <a:pathLst>
              <a:path h="960922" w="969738">
                <a:moveTo>
                  <a:pt x="0" y="0"/>
                </a:moveTo>
                <a:lnTo>
                  <a:pt x="969738" y="0"/>
                </a:lnTo>
                <a:lnTo>
                  <a:pt x="969738" y="960922"/>
                </a:lnTo>
                <a:lnTo>
                  <a:pt x="0" y="960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1710" y="3754782"/>
            <a:ext cx="15244580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359">
                <a:solidFill>
                  <a:srgbClr val="D9DFDB"/>
                </a:solidFill>
                <a:latin typeface="Roboto Bold"/>
              </a:rPr>
              <a:t>THANK</a:t>
            </a:r>
          </a:p>
          <a:p>
            <a:pPr algn="ctr">
              <a:lnSpc>
                <a:spcPts val="12000"/>
              </a:lnSpc>
            </a:pPr>
            <a:r>
              <a:rPr lang="en-US" sz="12000" spc="359">
                <a:solidFill>
                  <a:srgbClr val="D9DFDB"/>
                </a:solidFill>
                <a:latin typeface="Roboto Bold"/>
              </a:rPr>
              <a:t>YOU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894362" cy="10287000"/>
            <a:chOff x="0" y="0"/>
            <a:chExt cx="313267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267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2671">
                  <a:moveTo>
                    <a:pt x="0" y="0"/>
                  </a:moveTo>
                  <a:lnTo>
                    <a:pt x="3132671" y="0"/>
                  </a:lnTo>
                  <a:lnTo>
                    <a:pt x="31326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132671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712994"/>
            <a:ext cx="8115300" cy="2268855"/>
            <a:chOff x="0" y="0"/>
            <a:chExt cx="10820400" cy="302514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0820400" cy="176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spc="81">
                  <a:solidFill>
                    <a:srgbClr val="212932"/>
                  </a:solidFill>
                  <a:latin typeface="Roboto Bold"/>
                </a:rPr>
                <a:t>INDEX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94890"/>
              <a:ext cx="10820400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212932"/>
                  </a:solidFill>
                  <a:latin typeface="Roboto Bold"/>
                </a:rPr>
                <a:t>Report Coverage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94362" y="-197403"/>
            <a:ext cx="6517579" cy="10681806"/>
          </a:xfrm>
          <a:custGeom>
            <a:avLst/>
            <a:gdLst/>
            <a:ahLst/>
            <a:cxnLst/>
            <a:rect r="r" b="b" t="t" l="l"/>
            <a:pathLst>
              <a:path h="10681806" w="6517579">
                <a:moveTo>
                  <a:pt x="0" y="0"/>
                </a:moveTo>
                <a:lnTo>
                  <a:pt x="6517578" y="0"/>
                </a:lnTo>
                <a:lnTo>
                  <a:pt x="6517578" y="10681806"/>
                </a:lnTo>
                <a:lnTo>
                  <a:pt x="0" y="10681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102152" t="0" r="-4383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162282" y="1028700"/>
            <a:ext cx="7097018" cy="8229600"/>
            <a:chOff x="0" y="0"/>
            <a:chExt cx="1869173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9174" cy="2167467"/>
            </a:xfrm>
            <a:custGeom>
              <a:avLst/>
              <a:gdLst/>
              <a:ahLst/>
              <a:cxnLst/>
              <a:rect r="r" b="b" t="t" l="l"/>
              <a:pathLst>
                <a:path h="2167467" w="1869174">
                  <a:moveTo>
                    <a:pt x="0" y="0"/>
                  </a:moveTo>
                  <a:lnTo>
                    <a:pt x="1869174" y="0"/>
                  </a:lnTo>
                  <a:lnTo>
                    <a:pt x="186917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2129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869173" cy="2243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028700" y="-857"/>
            <a:ext cx="1483274" cy="1483115"/>
          </a:xfrm>
          <a:prstGeom prst="rect">
            <a:avLst/>
          </a:prstGeom>
          <a:solidFill>
            <a:srgbClr val="212932"/>
          </a:solidFill>
        </p:spPr>
      </p:sp>
      <p:grpSp>
        <p:nvGrpSpPr>
          <p:cNvPr name="Group 13" id="13"/>
          <p:cNvGrpSpPr/>
          <p:nvPr/>
        </p:nvGrpSpPr>
        <p:grpSpPr>
          <a:xfrm rot="0">
            <a:off x="10816404" y="1677530"/>
            <a:ext cx="5145833" cy="7274839"/>
            <a:chOff x="0" y="0"/>
            <a:chExt cx="6861111" cy="969978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686111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Important Links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44249"/>
              <a:ext cx="686111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Tools Used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764697"/>
              <a:ext cx="686111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Approach and Process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685146"/>
              <a:ext cx="686111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Top Identified Rating Factors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605594"/>
              <a:ext cx="686111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Insights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526043"/>
              <a:ext cx="686111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Recommendations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446492"/>
              <a:ext cx="686111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Challenges and Solutions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366940"/>
              <a:ext cx="686111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Considerations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287389"/>
              <a:ext cx="686111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Data Sources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207837"/>
              <a:ext cx="686111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Reference and Helping Links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128286"/>
              <a:ext cx="686111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85468" y="260240"/>
            <a:ext cx="969738" cy="960922"/>
          </a:xfrm>
          <a:custGeom>
            <a:avLst/>
            <a:gdLst/>
            <a:ahLst/>
            <a:cxnLst/>
            <a:rect r="r" b="b" t="t" l="l"/>
            <a:pathLst>
              <a:path h="960922" w="969738">
                <a:moveTo>
                  <a:pt x="0" y="0"/>
                </a:moveTo>
                <a:lnTo>
                  <a:pt x="969738" y="0"/>
                </a:lnTo>
                <a:lnTo>
                  <a:pt x="969738" y="960922"/>
                </a:lnTo>
                <a:lnTo>
                  <a:pt x="0" y="960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48800" y="0"/>
            <a:ext cx="7810500" cy="10287000"/>
            <a:chOff x="0" y="0"/>
            <a:chExt cx="205708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70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57086">
                  <a:moveTo>
                    <a:pt x="0" y="0"/>
                  </a:moveTo>
                  <a:lnTo>
                    <a:pt x="2057086" y="0"/>
                  </a:lnTo>
                  <a:lnTo>
                    <a:pt x="20570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29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05708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9029700" y="-390525"/>
            <a:ext cx="990600" cy="11163300"/>
          </a:xfrm>
          <a:prstGeom prst="rect">
            <a:avLst/>
          </a:prstGeom>
          <a:solidFill>
            <a:srgbClr val="212932">
              <a:alpha val="40784"/>
            </a:srgbClr>
          </a:solidFill>
        </p:spPr>
      </p:sp>
      <p:grpSp>
        <p:nvGrpSpPr>
          <p:cNvPr name="Group 7" id="7"/>
          <p:cNvGrpSpPr/>
          <p:nvPr/>
        </p:nvGrpSpPr>
        <p:grpSpPr>
          <a:xfrm rot="0">
            <a:off x="10571903" y="2314583"/>
            <a:ext cx="2305050" cy="2305050"/>
            <a:chOff x="0" y="0"/>
            <a:chExt cx="812800" cy="812800"/>
          </a:xfrm>
        </p:grpSpPr>
        <p:sp>
          <p:nvSpPr>
            <p:cNvPr name="Freeform 8" id="8">
              <a:hlinkClick r:id="rId3" tooltip="https://www.kaggle.com/code/yogeshpatil17/us-housing-analysis-2003-to-2023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028700" y="0"/>
            <a:ext cx="1483274" cy="1483115"/>
          </a:xfrm>
          <a:prstGeom prst="rect">
            <a:avLst/>
          </a:prstGeom>
          <a:solidFill>
            <a:srgbClr val="D0CCB9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10596459" y="6053745"/>
            <a:ext cx="2305050" cy="2305050"/>
            <a:chOff x="0" y="0"/>
            <a:chExt cx="812800" cy="812800"/>
          </a:xfrm>
        </p:grpSpPr>
        <p:sp>
          <p:nvSpPr>
            <p:cNvPr name="Freeform 12" id="12">
              <a:hlinkClick r:id="rId4" tooltip="https://public.tableau.com/app/profile/yogesh.patil6072/viz/USHousingMarketDashboard/USHousingMarketDashboard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2830421"/>
            <a:ext cx="6810375" cy="4059555"/>
            <a:chOff x="0" y="0"/>
            <a:chExt cx="9080500" cy="541274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9080500" cy="343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spc="81">
                  <a:solidFill>
                    <a:srgbClr val="D9DFDB"/>
                  </a:solidFill>
                  <a:latin typeface="Roboto Bold"/>
                </a:rPr>
                <a:t>IMPORTANT LINKS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971290"/>
              <a:ext cx="9080500" cy="1441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D9DFDB"/>
                  </a:solidFill>
                  <a:latin typeface="Roboto Bold"/>
                </a:rPr>
                <a:t>Please follow links for better understanding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54050" y="2366767"/>
            <a:ext cx="3905250" cy="1942465"/>
            <a:chOff x="0" y="0"/>
            <a:chExt cx="5207000" cy="258995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04775"/>
              <a:ext cx="4391680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u="sng">
                  <a:solidFill>
                    <a:srgbClr val="D9DFDB"/>
                  </a:solidFill>
                  <a:latin typeface="Roboto Bold"/>
                  <a:hlinkClick r:id="rId5" tooltip="https://www.kaggle.com/code/yogeshpatil17/us-housing-analysis-2003-to-2023"/>
                </a:rPr>
                <a:t>TECHNICAL ANALYSIS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406948"/>
              <a:ext cx="5207000" cy="118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D9DFDB"/>
                  </a:solidFill>
                  <a:latin typeface="Roboto Italics"/>
                </a:rPr>
                <a:t>US Housing Analysis 2003-2023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354050" y="6558269"/>
            <a:ext cx="3654357" cy="1361441"/>
            <a:chOff x="0" y="0"/>
            <a:chExt cx="4872476" cy="181525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0"/>
              <a:ext cx="4109537" cy="692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 spc="29" u="sng">
                  <a:solidFill>
                    <a:srgbClr val="D9DFDB"/>
                  </a:solidFill>
                  <a:latin typeface="Roboto Bold"/>
                  <a:hlinkClick r:id="rId6" tooltip="https://public.tableau.com/app/profile/yogesh.patil6072/viz/USHousingMarketDashboard/USHousingMarketDashboard"/>
                </a:rPr>
                <a:t>DASHBOARD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32249"/>
              <a:ext cx="4872476" cy="118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24">
                  <a:solidFill>
                    <a:srgbClr val="D9DFDB"/>
                  </a:solidFill>
                  <a:latin typeface="Roboto Italics"/>
                </a:rPr>
                <a:t>US Housing Market Dashboard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213816" y="2939220"/>
            <a:ext cx="1021224" cy="1055777"/>
          </a:xfrm>
          <a:custGeom>
            <a:avLst/>
            <a:gdLst/>
            <a:ahLst/>
            <a:cxnLst/>
            <a:rect r="r" b="b" t="t" l="l"/>
            <a:pathLst>
              <a:path h="1055777" w="1021224">
                <a:moveTo>
                  <a:pt x="0" y="0"/>
                </a:moveTo>
                <a:lnTo>
                  <a:pt x="1021224" y="0"/>
                </a:lnTo>
                <a:lnTo>
                  <a:pt x="1021224" y="1055776"/>
                </a:lnTo>
                <a:lnTo>
                  <a:pt x="0" y="1055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309865" y="6767152"/>
            <a:ext cx="878238" cy="878238"/>
          </a:xfrm>
          <a:custGeom>
            <a:avLst/>
            <a:gdLst/>
            <a:ahLst/>
            <a:cxnLst/>
            <a:rect r="r" b="b" t="t" l="l"/>
            <a:pathLst>
              <a:path h="878238" w="878238">
                <a:moveTo>
                  <a:pt x="0" y="0"/>
                </a:moveTo>
                <a:lnTo>
                  <a:pt x="878238" y="0"/>
                </a:lnTo>
                <a:lnTo>
                  <a:pt x="878238" y="878237"/>
                </a:lnTo>
                <a:lnTo>
                  <a:pt x="0" y="878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85468" y="261096"/>
            <a:ext cx="969738" cy="960922"/>
          </a:xfrm>
          <a:custGeom>
            <a:avLst/>
            <a:gdLst/>
            <a:ahLst/>
            <a:cxnLst/>
            <a:rect r="r" b="b" t="t" l="l"/>
            <a:pathLst>
              <a:path h="960922" w="969738">
                <a:moveTo>
                  <a:pt x="0" y="0"/>
                </a:moveTo>
                <a:lnTo>
                  <a:pt x="969738" y="0"/>
                </a:lnTo>
                <a:lnTo>
                  <a:pt x="969738" y="960922"/>
                </a:lnTo>
                <a:lnTo>
                  <a:pt x="0" y="9609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029700"/>
            <a:ext cx="18288000" cy="818515"/>
            <a:chOff x="0" y="0"/>
            <a:chExt cx="24384000" cy="1091353"/>
          </a:xfrm>
        </p:grpSpPr>
        <p:sp>
          <p:nvSpPr>
            <p:cNvPr name="AutoShape 3" id="3"/>
            <p:cNvSpPr/>
            <p:nvPr/>
          </p:nvSpPr>
          <p:spPr>
            <a:xfrm>
              <a:off x="0" y="19050"/>
              <a:ext cx="24384000" cy="0"/>
            </a:xfrm>
            <a:prstGeom prst="line">
              <a:avLst/>
            </a:prstGeom>
            <a:ln cap="flat" w="38100">
              <a:solidFill>
                <a:srgbClr val="D0CC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00" y="578697"/>
              <a:ext cx="1054869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95375"/>
            <a:ext cx="811530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81">
                <a:solidFill>
                  <a:srgbClr val="D9DFDB"/>
                </a:solidFill>
                <a:latin typeface="Roboto Bold"/>
              </a:rPr>
              <a:t>TOOLS USED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579729" y="4841097"/>
            <a:ext cx="11128543" cy="1371600"/>
            <a:chOff x="0" y="0"/>
            <a:chExt cx="14838057" cy="18288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6185347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D0CCB9"/>
                  </a:solidFill>
                  <a:latin typeface="Roboto"/>
                </a:rPr>
                <a:t>TECHNICAL ANALYSIS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894249" y="-19050"/>
              <a:ext cx="7943808" cy="184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D9DFDB"/>
                  </a:solidFill>
                  <a:latin typeface="Roboto"/>
                </a:rPr>
                <a:t>PYTHON (MATPLOTLIB, SEABORN, PANDA, NUMPY, PLOTLY)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79729" y="6585730"/>
            <a:ext cx="11128543" cy="457200"/>
            <a:chOff x="0" y="0"/>
            <a:chExt cx="14838057" cy="6096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6185347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D0CCB9"/>
                  </a:solidFill>
                  <a:latin typeface="Roboto"/>
                </a:rPr>
                <a:t>DASHBOARD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894249" y="-19050"/>
              <a:ext cx="7943808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D9DFDB"/>
                  </a:solidFill>
                  <a:latin typeface="Roboto"/>
                </a:rPr>
                <a:t>TABLEAU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5776026" y="0"/>
            <a:ext cx="1483274" cy="1483115"/>
          </a:xfrm>
          <a:prstGeom prst="rect">
            <a:avLst/>
          </a:prstGeom>
          <a:solidFill>
            <a:srgbClr val="D0CCB9"/>
          </a:solidFill>
        </p:spPr>
      </p:sp>
      <p:sp>
        <p:nvSpPr>
          <p:cNvPr name="Freeform 13" id="13"/>
          <p:cNvSpPr/>
          <p:nvPr/>
        </p:nvSpPr>
        <p:spPr>
          <a:xfrm flipH="false" flipV="false" rot="0">
            <a:off x="16032794" y="261096"/>
            <a:ext cx="969738" cy="960922"/>
          </a:xfrm>
          <a:custGeom>
            <a:avLst/>
            <a:gdLst/>
            <a:ahLst/>
            <a:cxnLst/>
            <a:rect r="r" b="b" t="t" l="l"/>
            <a:pathLst>
              <a:path h="960922" w="969738">
                <a:moveTo>
                  <a:pt x="0" y="0"/>
                </a:moveTo>
                <a:lnTo>
                  <a:pt x="969738" y="0"/>
                </a:lnTo>
                <a:lnTo>
                  <a:pt x="969738" y="960922"/>
                </a:lnTo>
                <a:lnTo>
                  <a:pt x="0" y="960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6083"/>
            <a:ext cx="18288000" cy="5372100"/>
          </a:xfrm>
          <a:custGeom>
            <a:avLst/>
            <a:gdLst/>
            <a:ahLst/>
            <a:cxnLst/>
            <a:rect r="r" b="b" t="t" l="l"/>
            <a:pathLst>
              <a:path h="5372100" w="18288000">
                <a:moveTo>
                  <a:pt x="0" y="0"/>
                </a:moveTo>
                <a:lnTo>
                  <a:pt x="18288000" y="0"/>
                </a:lnTo>
                <a:lnTo>
                  <a:pt x="18288000" y="5372100"/>
                </a:lnTo>
                <a:lnTo>
                  <a:pt x="0" y="5372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1941" t="-49462" r="-1941" b="-4946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5356017"/>
            <a:ext cx="18288000" cy="0"/>
          </a:xfrm>
          <a:prstGeom prst="line">
            <a:avLst/>
          </a:prstGeom>
          <a:ln cap="flat" w="38100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5113345"/>
            <a:ext cx="4677970" cy="2782924"/>
            <a:chOff x="0" y="0"/>
            <a:chExt cx="6237294" cy="371056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795083" y="0"/>
              <a:ext cx="647127" cy="64712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A7D63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1483118"/>
              <a:ext cx="623729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D0CCB9"/>
                  </a:solidFill>
                  <a:latin typeface="Roboto"/>
                </a:rPr>
                <a:t>TECHNICAL ANALYSIS</a:t>
              </a:r>
              <a:r>
                <a:rPr lang="en-US" sz="3000" spc="150">
                  <a:solidFill>
                    <a:srgbClr val="D0CCB9"/>
                  </a:solidFill>
                  <a:latin typeface="Roboto"/>
                </a:rPr>
                <a:t>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516766"/>
              <a:ext cx="6237294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Utilized Python for technical analysis and visualization.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1028700"/>
            <a:ext cx="14350350" cy="2364105"/>
            <a:chOff x="0" y="0"/>
            <a:chExt cx="19133800" cy="31521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19133800" cy="176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spc="81">
                  <a:solidFill>
                    <a:srgbClr val="D9DFDB"/>
                  </a:solidFill>
                  <a:latin typeface="Roboto Bold"/>
                </a:rPr>
                <a:t>APPROACH AND PROCESS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421890"/>
              <a:ext cx="19133800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05015" y="5113345"/>
            <a:ext cx="4677970" cy="2782924"/>
            <a:chOff x="0" y="0"/>
            <a:chExt cx="6237294" cy="371056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483118"/>
              <a:ext cx="623729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D0CCB9"/>
                  </a:solidFill>
                  <a:latin typeface="Roboto"/>
                </a:rPr>
                <a:t>KEY MODELS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516766"/>
              <a:ext cx="6237294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Linear Regression, Random Forest, Gradient Boosting.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2795083" y="0"/>
              <a:ext cx="647127" cy="64712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A7D6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2581330" y="5113345"/>
            <a:ext cx="4677970" cy="2782924"/>
            <a:chOff x="0" y="0"/>
            <a:chExt cx="6237294" cy="371056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483118"/>
              <a:ext cx="623729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D0CCB9"/>
                  </a:solidFill>
                  <a:latin typeface="Roboto"/>
                </a:rPr>
                <a:t>VISUALIZATION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516766"/>
              <a:ext cx="6237294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Tableau for dashboard visualization.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2795083" y="0"/>
              <a:ext cx="647127" cy="64712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A7D63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</p:grpSp>
      <p:sp>
        <p:nvSpPr>
          <p:cNvPr name="AutoShape 25" id="25"/>
          <p:cNvSpPr/>
          <p:nvPr/>
        </p:nvSpPr>
        <p:spPr>
          <a:xfrm rot="0">
            <a:off x="15776026" y="-16083"/>
            <a:ext cx="1483274" cy="1483115"/>
          </a:xfrm>
          <a:prstGeom prst="rect">
            <a:avLst/>
          </a:prstGeom>
          <a:solidFill>
            <a:srgbClr val="D0CCB9"/>
          </a:solidFill>
        </p:spPr>
      </p:sp>
      <p:sp>
        <p:nvSpPr>
          <p:cNvPr name="Freeform 26" id="26"/>
          <p:cNvSpPr/>
          <p:nvPr/>
        </p:nvSpPr>
        <p:spPr>
          <a:xfrm flipH="false" flipV="false" rot="0">
            <a:off x="16032794" y="245014"/>
            <a:ext cx="969738" cy="960922"/>
          </a:xfrm>
          <a:custGeom>
            <a:avLst/>
            <a:gdLst/>
            <a:ahLst/>
            <a:cxnLst/>
            <a:rect r="r" b="b" t="t" l="l"/>
            <a:pathLst>
              <a:path h="960922" w="969738">
                <a:moveTo>
                  <a:pt x="0" y="0"/>
                </a:moveTo>
                <a:lnTo>
                  <a:pt x="969738" y="0"/>
                </a:lnTo>
                <a:lnTo>
                  <a:pt x="969738" y="960922"/>
                </a:lnTo>
                <a:lnTo>
                  <a:pt x="0" y="960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671874" cy="10287000"/>
            <a:chOff x="0" y="0"/>
            <a:chExt cx="254732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732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7325">
                  <a:moveTo>
                    <a:pt x="0" y="0"/>
                  </a:moveTo>
                  <a:lnTo>
                    <a:pt x="2547325" y="0"/>
                  </a:lnTo>
                  <a:lnTo>
                    <a:pt x="25473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54732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71874" y="-96084"/>
            <a:ext cx="8616126" cy="10383084"/>
          </a:xfrm>
          <a:custGeom>
            <a:avLst/>
            <a:gdLst/>
            <a:ahLst/>
            <a:cxnLst/>
            <a:rect r="r" b="b" t="t" l="l"/>
            <a:pathLst>
              <a:path h="10383084" w="8616126">
                <a:moveTo>
                  <a:pt x="0" y="0"/>
                </a:moveTo>
                <a:lnTo>
                  <a:pt x="8616126" y="0"/>
                </a:lnTo>
                <a:lnTo>
                  <a:pt x="8616126" y="10383084"/>
                </a:lnTo>
                <a:lnTo>
                  <a:pt x="0" y="103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30607" t="0" r="-30607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23831" y="408301"/>
            <a:ext cx="8065925" cy="951732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2493785"/>
            <a:ext cx="6846948" cy="5401029"/>
            <a:chOff x="0" y="0"/>
            <a:chExt cx="9129264" cy="720137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9129264" cy="343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00"/>
                </a:lnSpc>
              </a:pPr>
              <a:r>
                <a:rPr lang="en-US" sz="9000" spc="81">
                  <a:solidFill>
                    <a:srgbClr val="212932"/>
                  </a:solidFill>
                  <a:latin typeface="Roboto Bold"/>
                </a:rPr>
                <a:t>BEST DATA MODEL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08686"/>
              <a:ext cx="9129264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212932"/>
                  </a:solidFill>
                  <a:latin typeface="Roboto Bold"/>
                </a:rPr>
                <a:t>Linear Regression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385272"/>
              <a:ext cx="9129264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212932"/>
                  </a:solidFill>
                  <a:latin typeface="Roboto"/>
                </a:rPr>
                <a:t>Linear Regression demonstrated superior performance with a </a:t>
              </a:r>
              <a:r>
                <a:rPr lang="en-US" sz="2499" spc="24">
                  <a:solidFill>
                    <a:srgbClr val="212932"/>
                  </a:solidFill>
                  <a:latin typeface="Roboto Bold"/>
                </a:rPr>
                <a:t>Mean Squared Error</a:t>
              </a:r>
              <a:r>
                <a:rPr lang="en-US" sz="2499" spc="24">
                  <a:solidFill>
                    <a:srgbClr val="212932"/>
                  </a:solidFill>
                  <a:latin typeface="Roboto"/>
                </a:rPr>
                <a:t> of </a:t>
              </a:r>
              <a:r>
                <a:rPr lang="en-US" sz="2499" spc="24">
                  <a:solidFill>
                    <a:srgbClr val="212932"/>
                  </a:solidFill>
                  <a:latin typeface="Roboto Bold"/>
                </a:rPr>
                <a:t>83.58</a:t>
              </a:r>
              <a:r>
                <a:rPr lang="en-US" sz="2499" spc="24">
                  <a:solidFill>
                    <a:srgbClr val="212932"/>
                  </a:solidFill>
                  <a:latin typeface="Roboto"/>
                </a:rPr>
                <a:t>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028700" y="0"/>
            <a:ext cx="1483274" cy="1483115"/>
          </a:xfrm>
          <a:prstGeom prst="rect">
            <a:avLst/>
          </a:prstGeom>
          <a:solidFill>
            <a:srgbClr val="212932"/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1285468" y="261096"/>
            <a:ext cx="969738" cy="960922"/>
          </a:xfrm>
          <a:custGeom>
            <a:avLst/>
            <a:gdLst/>
            <a:ahLst/>
            <a:cxnLst/>
            <a:rect r="r" b="b" t="t" l="l"/>
            <a:pathLst>
              <a:path h="960922" w="969738">
                <a:moveTo>
                  <a:pt x="0" y="0"/>
                </a:moveTo>
                <a:lnTo>
                  <a:pt x="969738" y="0"/>
                </a:lnTo>
                <a:lnTo>
                  <a:pt x="969738" y="960922"/>
                </a:lnTo>
                <a:lnTo>
                  <a:pt x="0" y="960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49665"/>
            <a:ext cx="11829646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D9DFDB"/>
                </a:solidFill>
                <a:latin typeface="Roboto Bold"/>
              </a:rPr>
              <a:t>TOP IDENTIFIED RATING FACTORS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951756"/>
            <a:ext cx="6586106" cy="1813126"/>
            <a:chOff x="0" y="0"/>
            <a:chExt cx="8781474" cy="241750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2067" y="12700"/>
              <a:ext cx="8759407" cy="2404801"/>
              <a:chOff x="0" y="0"/>
              <a:chExt cx="1730253" cy="47502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30253" cy="475022"/>
              </a:xfrm>
              <a:custGeom>
                <a:avLst/>
                <a:gdLst/>
                <a:ahLst/>
                <a:cxnLst/>
                <a:rect r="r" b="b" t="t" l="l"/>
                <a:pathLst>
                  <a:path h="475022" w="1730253">
                    <a:moveTo>
                      <a:pt x="0" y="0"/>
                    </a:moveTo>
                    <a:lnTo>
                      <a:pt x="1730253" y="0"/>
                    </a:lnTo>
                    <a:lnTo>
                      <a:pt x="1730253" y="475022"/>
                    </a:lnTo>
                    <a:lnTo>
                      <a:pt x="0" y="475022"/>
                    </a:lnTo>
                    <a:close/>
                  </a:path>
                </a:pathLst>
              </a:custGeom>
              <a:solidFill>
                <a:srgbClr val="D0CCB9">
                  <a:alpha val="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76200"/>
                <a:ext cx="1730253" cy="5512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402036" cy="2404801"/>
              <a:chOff x="0" y="0"/>
              <a:chExt cx="86324" cy="51635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6324" cy="516354"/>
              </a:xfrm>
              <a:custGeom>
                <a:avLst/>
                <a:gdLst/>
                <a:ahLst/>
                <a:cxnLst/>
                <a:rect r="r" b="b" t="t" l="l"/>
                <a:pathLst>
                  <a:path h="516354" w="86324">
                    <a:moveTo>
                      <a:pt x="0" y="0"/>
                    </a:moveTo>
                    <a:lnTo>
                      <a:pt x="86324" y="0"/>
                    </a:lnTo>
                    <a:lnTo>
                      <a:pt x="86324" y="516354"/>
                    </a:lnTo>
                    <a:lnTo>
                      <a:pt x="0" y="516354"/>
                    </a:lnTo>
                    <a:close/>
                  </a:path>
                </a:pathLst>
              </a:custGeom>
              <a:solidFill>
                <a:srgbClr val="D0CCB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76200"/>
                <a:ext cx="86324" cy="592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808467" y="319585"/>
              <a:ext cx="7592007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D9DFDB"/>
                  </a:solidFill>
                  <a:latin typeface="Roboto Bold"/>
                </a:rPr>
                <a:t>Median Household Income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08467" y="1254152"/>
              <a:ext cx="7592007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D9DFDB"/>
                  </a:solidFill>
                  <a:latin typeface="Roboto"/>
                </a:rPr>
                <a:t>MEHOINUSA646N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907495" y="1202400"/>
              <a:ext cx="1163804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99"/>
                </a:lnSpc>
              </a:pPr>
              <a:r>
                <a:rPr lang="en-US" sz="3999">
                  <a:solidFill>
                    <a:srgbClr val="D9DFDB"/>
                  </a:solidFill>
                  <a:latin typeface="Roboto Bold"/>
                </a:rPr>
                <a:t>5/5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15747451" y="0"/>
            <a:ext cx="1483274" cy="1483115"/>
          </a:xfrm>
          <a:prstGeom prst="rect">
            <a:avLst/>
          </a:prstGeom>
          <a:solidFill>
            <a:srgbClr val="D0CCB9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1028700" y="2321315"/>
            <a:ext cx="1182964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2000" spc="20">
                <a:solidFill>
                  <a:srgbClr val="D9DFDB"/>
                </a:solidFill>
                <a:latin typeface="Roboto Italics"/>
              </a:rPr>
              <a:t>Factors that affect the Housing Price Index based on co-relation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5198465"/>
            <a:ext cx="6586106" cy="1813126"/>
            <a:chOff x="0" y="0"/>
            <a:chExt cx="8781474" cy="241750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22067" y="12700"/>
              <a:ext cx="8759407" cy="2404801"/>
              <a:chOff x="0" y="0"/>
              <a:chExt cx="1730253" cy="47502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730253" cy="475022"/>
              </a:xfrm>
              <a:custGeom>
                <a:avLst/>
                <a:gdLst/>
                <a:ahLst/>
                <a:cxnLst/>
                <a:rect r="r" b="b" t="t" l="l"/>
                <a:pathLst>
                  <a:path h="475022" w="1730253">
                    <a:moveTo>
                      <a:pt x="0" y="0"/>
                    </a:moveTo>
                    <a:lnTo>
                      <a:pt x="1730253" y="0"/>
                    </a:lnTo>
                    <a:lnTo>
                      <a:pt x="1730253" y="475022"/>
                    </a:lnTo>
                    <a:lnTo>
                      <a:pt x="0" y="475022"/>
                    </a:lnTo>
                    <a:close/>
                  </a:path>
                </a:pathLst>
              </a:custGeom>
              <a:solidFill>
                <a:srgbClr val="D0CCB9">
                  <a:alpha val="980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76200"/>
                <a:ext cx="1730253" cy="5512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402036" cy="2404801"/>
              <a:chOff x="0" y="0"/>
              <a:chExt cx="86324" cy="51635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6324" cy="516354"/>
              </a:xfrm>
              <a:custGeom>
                <a:avLst/>
                <a:gdLst/>
                <a:ahLst/>
                <a:cxnLst/>
                <a:rect r="r" b="b" t="t" l="l"/>
                <a:pathLst>
                  <a:path h="516354" w="86324">
                    <a:moveTo>
                      <a:pt x="0" y="0"/>
                    </a:moveTo>
                    <a:lnTo>
                      <a:pt x="86324" y="0"/>
                    </a:lnTo>
                    <a:lnTo>
                      <a:pt x="86324" y="516354"/>
                    </a:lnTo>
                    <a:lnTo>
                      <a:pt x="0" y="516354"/>
                    </a:lnTo>
                    <a:close/>
                  </a:path>
                </a:pathLst>
              </a:custGeom>
              <a:solidFill>
                <a:srgbClr val="D0CCB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76200"/>
                <a:ext cx="86324" cy="592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808467" y="341810"/>
              <a:ext cx="759200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3400">
                  <a:solidFill>
                    <a:srgbClr val="D9DFDB"/>
                  </a:solidFill>
                  <a:latin typeface="Roboto Bold"/>
                </a:rPr>
                <a:t>Total Construction Spending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808467" y="1254152"/>
              <a:ext cx="7592007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D9DFDB"/>
                  </a:solidFill>
                  <a:latin typeface="Roboto"/>
                </a:rPr>
                <a:t>TLRESCONS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6907495" y="1202400"/>
              <a:ext cx="1163804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99"/>
                </a:lnSpc>
              </a:pPr>
              <a:r>
                <a:rPr lang="en-US" sz="3999">
                  <a:solidFill>
                    <a:srgbClr val="D9DFDB"/>
                  </a:solidFill>
                  <a:latin typeface="Roboto Bold"/>
                </a:rPr>
                <a:t>5/5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5250" y="7454699"/>
            <a:ext cx="6569556" cy="1803601"/>
            <a:chOff x="0" y="0"/>
            <a:chExt cx="1730253" cy="4750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30253" cy="475022"/>
            </a:xfrm>
            <a:custGeom>
              <a:avLst/>
              <a:gdLst/>
              <a:ahLst/>
              <a:cxnLst/>
              <a:rect r="r" b="b" t="t" l="l"/>
              <a:pathLst>
                <a:path h="475022" w="1730253">
                  <a:moveTo>
                    <a:pt x="0" y="0"/>
                  </a:moveTo>
                  <a:lnTo>
                    <a:pt x="1730253" y="0"/>
                  </a:lnTo>
                  <a:lnTo>
                    <a:pt x="1730253" y="475022"/>
                  </a:lnTo>
                  <a:lnTo>
                    <a:pt x="0" y="475022"/>
                  </a:lnTo>
                  <a:close/>
                </a:path>
              </a:pathLst>
            </a:custGeom>
            <a:solidFill>
              <a:srgbClr val="D0CCB9">
                <a:alpha val="9804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730253" cy="551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8700" y="7445174"/>
            <a:ext cx="301527" cy="1803601"/>
            <a:chOff x="0" y="0"/>
            <a:chExt cx="86324" cy="51635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4" cy="516354"/>
            </a:xfrm>
            <a:custGeom>
              <a:avLst/>
              <a:gdLst/>
              <a:ahLst/>
              <a:cxnLst/>
              <a:rect r="r" b="b" t="t" l="l"/>
              <a:pathLst>
                <a:path h="516354" w="86324">
                  <a:moveTo>
                    <a:pt x="0" y="0"/>
                  </a:moveTo>
                  <a:lnTo>
                    <a:pt x="86324" y="0"/>
                  </a:lnTo>
                  <a:lnTo>
                    <a:pt x="86324" y="516354"/>
                  </a:lnTo>
                  <a:lnTo>
                    <a:pt x="0" y="516354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86324" cy="592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635050" y="7511849"/>
            <a:ext cx="569400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D9DFDB"/>
                </a:solidFill>
                <a:latin typeface="Roboto Bold"/>
              </a:rPr>
              <a:t>Median Sales Price of Houses Sold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35050" y="8637487"/>
            <a:ext cx="569400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20">
                <a:solidFill>
                  <a:srgbClr val="D9DFDB"/>
                </a:solidFill>
                <a:latin typeface="Roboto"/>
              </a:rPr>
              <a:t>MEHOINUSA646N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09321" y="8356500"/>
            <a:ext cx="87285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</a:pPr>
            <a:r>
              <a:rPr lang="en-US" sz="3999">
                <a:solidFill>
                  <a:srgbClr val="D9DFDB"/>
                </a:solidFill>
                <a:latin typeface="Roboto Bold"/>
              </a:rPr>
              <a:t>5/5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644619" y="2951756"/>
            <a:ext cx="6586106" cy="1813126"/>
            <a:chOff x="0" y="0"/>
            <a:chExt cx="8781474" cy="241750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22067" y="12700"/>
              <a:ext cx="8759407" cy="2404801"/>
              <a:chOff x="0" y="0"/>
              <a:chExt cx="1730253" cy="47502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30253" cy="475022"/>
              </a:xfrm>
              <a:custGeom>
                <a:avLst/>
                <a:gdLst/>
                <a:ahLst/>
                <a:cxnLst/>
                <a:rect r="r" b="b" t="t" l="l"/>
                <a:pathLst>
                  <a:path h="475022" w="1730253">
                    <a:moveTo>
                      <a:pt x="0" y="0"/>
                    </a:moveTo>
                    <a:lnTo>
                      <a:pt x="1730253" y="0"/>
                    </a:lnTo>
                    <a:lnTo>
                      <a:pt x="1730253" y="475022"/>
                    </a:lnTo>
                    <a:lnTo>
                      <a:pt x="0" y="475022"/>
                    </a:lnTo>
                    <a:close/>
                  </a:path>
                </a:pathLst>
              </a:custGeom>
              <a:solidFill>
                <a:srgbClr val="D0CCB9">
                  <a:alpha val="9804"/>
                </a:srgbClr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76200"/>
                <a:ext cx="1730253" cy="5512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0"/>
              <a:ext cx="402036" cy="2404801"/>
              <a:chOff x="0" y="0"/>
              <a:chExt cx="86324" cy="51635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6324" cy="516354"/>
              </a:xfrm>
              <a:custGeom>
                <a:avLst/>
                <a:gdLst/>
                <a:ahLst/>
                <a:cxnLst/>
                <a:rect r="r" b="b" t="t" l="l"/>
                <a:pathLst>
                  <a:path h="516354" w="86324">
                    <a:moveTo>
                      <a:pt x="0" y="0"/>
                    </a:moveTo>
                    <a:lnTo>
                      <a:pt x="86324" y="0"/>
                    </a:lnTo>
                    <a:lnTo>
                      <a:pt x="86324" y="516354"/>
                    </a:lnTo>
                    <a:lnTo>
                      <a:pt x="0" y="516354"/>
                    </a:lnTo>
                    <a:close/>
                  </a:path>
                </a:pathLst>
              </a:custGeom>
              <a:solidFill>
                <a:srgbClr val="D0CCB9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76200"/>
                <a:ext cx="86324" cy="592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808467" y="319585"/>
              <a:ext cx="7592007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D9DFDB"/>
                  </a:solidFill>
                  <a:latin typeface="Roboto Bold"/>
                </a:rPr>
                <a:t>Urban Population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808467" y="1254152"/>
              <a:ext cx="7592007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D9DFDB"/>
                  </a:solidFill>
                  <a:latin typeface="Roboto"/>
                </a:rPr>
                <a:t>Urban Population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6907495" y="1202400"/>
              <a:ext cx="1163804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99"/>
                </a:lnSpc>
              </a:pPr>
              <a:r>
                <a:rPr lang="en-US" sz="3999">
                  <a:solidFill>
                    <a:srgbClr val="D9DFDB"/>
                  </a:solidFill>
                  <a:latin typeface="Roboto Bold"/>
                </a:rPr>
                <a:t>4/5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644619" y="5198465"/>
            <a:ext cx="6586106" cy="1813126"/>
            <a:chOff x="0" y="0"/>
            <a:chExt cx="8781474" cy="2417501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22067" y="12700"/>
              <a:ext cx="8759407" cy="2404801"/>
              <a:chOff x="0" y="0"/>
              <a:chExt cx="1730253" cy="47502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30253" cy="475022"/>
              </a:xfrm>
              <a:custGeom>
                <a:avLst/>
                <a:gdLst/>
                <a:ahLst/>
                <a:cxnLst/>
                <a:rect r="r" b="b" t="t" l="l"/>
                <a:pathLst>
                  <a:path h="475022" w="1730253">
                    <a:moveTo>
                      <a:pt x="0" y="0"/>
                    </a:moveTo>
                    <a:lnTo>
                      <a:pt x="1730253" y="0"/>
                    </a:lnTo>
                    <a:lnTo>
                      <a:pt x="1730253" y="475022"/>
                    </a:lnTo>
                    <a:lnTo>
                      <a:pt x="0" y="475022"/>
                    </a:lnTo>
                    <a:close/>
                  </a:path>
                </a:pathLst>
              </a:custGeom>
              <a:solidFill>
                <a:srgbClr val="D0CCB9">
                  <a:alpha val="9804"/>
                </a:srgbClr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76200"/>
                <a:ext cx="1730253" cy="5512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0"/>
              <a:ext cx="402036" cy="2404801"/>
              <a:chOff x="0" y="0"/>
              <a:chExt cx="86324" cy="516354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6324" cy="516354"/>
              </a:xfrm>
              <a:custGeom>
                <a:avLst/>
                <a:gdLst/>
                <a:ahLst/>
                <a:cxnLst/>
                <a:rect r="r" b="b" t="t" l="l"/>
                <a:pathLst>
                  <a:path h="516354" w="86324">
                    <a:moveTo>
                      <a:pt x="0" y="0"/>
                    </a:moveTo>
                    <a:lnTo>
                      <a:pt x="86324" y="0"/>
                    </a:lnTo>
                    <a:lnTo>
                      <a:pt x="86324" y="516354"/>
                    </a:lnTo>
                    <a:lnTo>
                      <a:pt x="0" y="516354"/>
                    </a:lnTo>
                    <a:close/>
                  </a:path>
                </a:pathLst>
              </a:custGeom>
              <a:solidFill>
                <a:srgbClr val="D0CCB9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76200"/>
                <a:ext cx="86324" cy="592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808467" y="319585"/>
              <a:ext cx="7592007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D9DFDB"/>
                  </a:solidFill>
                  <a:latin typeface="Roboto Bold"/>
                </a:rPr>
                <a:t>Total Housing Units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808467" y="1254152"/>
              <a:ext cx="7592007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D9DFDB"/>
                  </a:solidFill>
                  <a:latin typeface="Roboto"/>
                </a:rPr>
                <a:t>ETOTALUSQ176N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6907495" y="1202400"/>
              <a:ext cx="1163804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99"/>
                </a:lnSpc>
              </a:pPr>
              <a:r>
                <a:rPr lang="en-US" sz="3999">
                  <a:solidFill>
                    <a:srgbClr val="D9DFDB"/>
                  </a:solidFill>
                  <a:latin typeface="Roboto Bold"/>
                </a:rPr>
                <a:t>4/5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644619" y="7445174"/>
            <a:ext cx="6586106" cy="1813126"/>
            <a:chOff x="0" y="0"/>
            <a:chExt cx="8781474" cy="2417501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22067" y="12700"/>
              <a:ext cx="8759407" cy="2404801"/>
              <a:chOff x="0" y="0"/>
              <a:chExt cx="1730253" cy="475022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30253" cy="475022"/>
              </a:xfrm>
              <a:custGeom>
                <a:avLst/>
                <a:gdLst/>
                <a:ahLst/>
                <a:cxnLst/>
                <a:rect r="r" b="b" t="t" l="l"/>
                <a:pathLst>
                  <a:path h="475022" w="1730253">
                    <a:moveTo>
                      <a:pt x="0" y="0"/>
                    </a:moveTo>
                    <a:lnTo>
                      <a:pt x="1730253" y="0"/>
                    </a:lnTo>
                    <a:lnTo>
                      <a:pt x="1730253" y="475022"/>
                    </a:lnTo>
                    <a:lnTo>
                      <a:pt x="0" y="475022"/>
                    </a:lnTo>
                    <a:close/>
                  </a:path>
                </a:pathLst>
              </a:custGeom>
              <a:solidFill>
                <a:srgbClr val="D0CCB9">
                  <a:alpha val="9804"/>
                </a:srgbClr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76200"/>
                <a:ext cx="1730253" cy="5512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0"/>
              <a:ext cx="402036" cy="2404801"/>
              <a:chOff x="0" y="0"/>
              <a:chExt cx="86324" cy="516354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6324" cy="516354"/>
              </a:xfrm>
              <a:custGeom>
                <a:avLst/>
                <a:gdLst/>
                <a:ahLst/>
                <a:cxnLst/>
                <a:rect r="r" b="b" t="t" l="l"/>
                <a:pathLst>
                  <a:path h="516354" w="86324">
                    <a:moveTo>
                      <a:pt x="0" y="0"/>
                    </a:moveTo>
                    <a:lnTo>
                      <a:pt x="86324" y="0"/>
                    </a:lnTo>
                    <a:lnTo>
                      <a:pt x="86324" y="516354"/>
                    </a:lnTo>
                    <a:lnTo>
                      <a:pt x="0" y="516354"/>
                    </a:lnTo>
                    <a:close/>
                  </a:path>
                </a:pathLst>
              </a:custGeom>
              <a:solidFill>
                <a:srgbClr val="D0CCB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76200"/>
                <a:ext cx="86324" cy="592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9"/>
                  </a:lnSpc>
                </a:pPr>
              </a:p>
            </p:txBody>
          </p:sp>
        </p:grpSp>
        <p:sp>
          <p:nvSpPr>
            <p:cNvPr name="TextBox 61" id="61"/>
            <p:cNvSpPr txBox="true"/>
            <p:nvPr/>
          </p:nvSpPr>
          <p:spPr>
            <a:xfrm rot="0">
              <a:off x="808467" y="319585"/>
              <a:ext cx="7592007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D9DFDB"/>
                  </a:solidFill>
                  <a:latin typeface="Roboto Bold"/>
                </a:rPr>
                <a:t>GDP Per Capita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808467" y="1254152"/>
              <a:ext cx="7592007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D9DFDB"/>
                  </a:solidFill>
                  <a:latin typeface="Roboto"/>
                </a:rPr>
                <a:t>GDP Per Capita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6907495" y="1202400"/>
              <a:ext cx="1163804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99"/>
                </a:lnSpc>
              </a:pPr>
              <a:r>
                <a:rPr lang="en-US" sz="3999">
                  <a:solidFill>
                    <a:srgbClr val="D9DFDB"/>
                  </a:solidFill>
                  <a:latin typeface="Roboto Bold"/>
                </a:rPr>
                <a:t>4/5</a:t>
              </a: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16004219" y="261096"/>
            <a:ext cx="969738" cy="960922"/>
          </a:xfrm>
          <a:custGeom>
            <a:avLst/>
            <a:gdLst/>
            <a:ahLst/>
            <a:cxnLst/>
            <a:rect r="r" b="b" t="t" l="l"/>
            <a:pathLst>
              <a:path h="960922" w="969738">
                <a:moveTo>
                  <a:pt x="0" y="0"/>
                </a:moveTo>
                <a:lnTo>
                  <a:pt x="969738" y="0"/>
                </a:lnTo>
                <a:lnTo>
                  <a:pt x="969738" y="960922"/>
                </a:lnTo>
                <a:lnTo>
                  <a:pt x="0" y="960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0"/>
            <a:chOff x="0" y="0"/>
            <a:chExt cx="27093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7093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50887" y="545907"/>
            <a:ext cx="811530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81">
                <a:solidFill>
                  <a:srgbClr val="D9DFDB"/>
                </a:solidFill>
                <a:latin typeface="Roboto Bold"/>
              </a:rPr>
              <a:t>INSIGHTS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050887" y="2623793"/>
            <a:ext cx="12452962" cy="1871399"/>
            <a:chOff x="0" y="0"/>
            <a:chExt cx="16603949" cy="249519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6603949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D0CCB9"/>
                  </a:solidFill>
                  <a:latin typeface="Roboto Bold"/>
                </a:rPr>
                <a:t>POSITIVE  CORRELATIONS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31499"/>
              <a:ext cx="16603949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49"/>
                </a:lnSpc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St</a:t>
              </a: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rong positive correlations between economic indicators and the Home Price Index.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04599"/>
              <a:ext cx="16603949" cy="990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FFFFFF"/>
                  </a:solidFill>
                  <a:latin typeface="Roboto Italics"/>
                </a:rPr>
                <a:t>Median Household Income, Total Construction Spending, Median Sales Price of Houses Sold, Urban Population, GDP Per Capita, Total Housing Units.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50887" y="5848178"/>
            <a:ext cx="12196298" cy="1871399"/>
            <a:chOff x="0" y="0"/>
            <a:chExt cx="16261731" cy="249519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16261731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D0CCB9"/>
                  </a:solidFill>
                  <a:latin typeface="Roboto Bold"/>
                </a:rPr>
                <a:t>NEGATIVE CORRELATIONS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31499"/>
              <a:ext cx="16261731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49"/>
                </a:lnSpc>
              </a:pP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Negative </a:t>
              </a:r>
              <a:r>
                <a:rPr lang="en-US" sz="2499" spc="24">
                  <a:solidFill>
                    <a:srgbClr val="D9DFDB"/>
                  </a:solidFill>
                  <a:latin typeface="Roboto"/>
                </a:rPr>
                <a:t>correlations between economic indicators and the Home Price Index.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04599"/>
              <a:ext cx="16261731" cy="990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FFFFFF"/>
                  </a:solidFill>
                  <a:latin typeface="Roboto Italics"/>
                </a:rPr>
                <a:t>30-Year Fixed Rate Mortgage Average (MORTGAGE30US), 15-Year Fixed Rate Mortgage Average (MORTGAGE15US)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9449435"/>
            <a:ext cx="791152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057525"/>
          <a:ext cx="16230600" cy="6167214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21998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8A7D63"/>
                          </a:solidFill>
                          <a:latin typeface="Roboto Bold"/>
                        </a:rPr>
                        <a:t>Focus on Economic Growth: 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D0CCB9"/>
                          </a:solidFill>
                          <a:latin typeface="Roboto Bold"/>
                        </a:rPr>
                        <a:t>Prioritize initiatives fostering economic development for a healthy housing market.</a:t>
                      </a:r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8A7D63"/>
                          </a:solidFill>
                          <a:latin typeface="Roboto Bold"/>
                        </a:rPr>
                        <a:t>Affordability Measures: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D0CCB9"/>
                          </a:solidFill>
                          <a:latin typeface="Roboto Bold"/>
                        </a:rPr>
                        <a:t>Monitor and address factors influencing interest rates for increased homebuyer demand.</a:t>
                      </a:r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98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8A7D63"/>
                          </a:solidFill>
                          <a:latin typeface="Roboto Bold"/>
                        </a:rPr>
                        <a:t>Income and Housing Affordability: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D0CCB9"/>
                          </a:solidFill>
                          <a:latin typeface="Roboto Bold"/>
                        </a:rPr>
                        <a:t>Support income growth and affordable housing initiatives.</a:t>
                      </a:r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8A7D63"/>
                          </a:solidFill>
                          <a:latin typeface="Roboto Bold"/>
                        </a:rPr>
                        <a:t>Market Monitoring: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D0CCB9"/>
                          </a:solidFill>
                          <a:latin typeface="Roboto Bold"/>
                        </a:rPr>
                        <a:t>Balance housing supply and demand to avoid price bubbles.</a:t>
                      </a:r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75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8A7D63"/>
                          </a:solidFill>
                          <a:latin typeface="Roboto Bold"/>
                        </a:rPr>
                        <a:t>Risk Management in Mortgage Rates: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D0CCB9"/>
                          </a:solidFill>
                          <a:latin typeface="Roboto Bold"/>
                        </a:rPr>
                        <a:t>Acknowledge weak negative correlations and implement risk management strategies.</a:t>
                      </a:r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8A7D63"/>
                          </a:solidFill>
                          <a:latin typeface="Roboto Bold"/>
                        </a:rPr>
                        <a:t>Construction and Housing Supply: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D0CCB9"/>
                          </a:solidFill>
                          <a:latin typeface="Roboto Bold"/>
                          <a:ea typeface="Roboto Bold"/>
                        </a:rPr>
                        <a:t>Prioritize initi﻿atives fostering economic development for a healthy housing market.</a:t>
                      </a:r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1791666"/>
            <a:ext cx="892648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D0CCB9"/>
                </a:solidFill>
                <a:latin typeface="Roboto Bold"/>
              </a:rPr>
              <a:t>RECOMMENDATIONS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028700" y="0"/>
            <a:ext cx="1483274" cy="1483115"/>
          </a:xfrm>
          <a:prstGeom prst="rect">
            <a:avLst/>
          </a:prstGeom>
          <a:solidFill>
            <a:srgbClr val="D0CCB9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285468" y="261096"/>
            <a:ext cx="969738" cy="960922"/>
          </a:xfrm>
          <a:custGeom>
            <a:avLst/>
            <a:gdLst/>
            <a:ahLst/>
            <a:cxnLst/>
            <a:rect r="r" b="b" t="t" l="l"/>
            <a:pathLst>
              <a:path h="960922" w="969738">
                <a:moveTo>
                  <a:pt x="0" y="0"/>
                </a:moveTo>
                <a:lnTo>
                  <a:pt x="969738" y="0"/>
                </a:lnTo>
                <a:lnTo>
                  <a:pt x="969738" y="960922"/>
                </a:lnTo>
                <a:lnTo>
                  <a:pt x="0" y="960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DAF4bFbzE_k</dc:identifier>
  <dcterms:modified xsi:type="dcterms:W3CDTF">2011-08-01T06:04:30Z</dcterms:modified>
  <cp:revision>1</cp:revision>
  <dc:title>Mid-Year Report Professional Presentation in Navy Blue Professional Style</dc:title>
</cp:coreProperties>
</file>